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2"/>
  </p:notesMasterIdLst>
  <p:handoutMasterIdLst>
    <p:handoutMasterId r:id="rId53"/>
  </p:handoutMasterIdLst>
  <p:sldIdLst>
    <p:sldId id="373" r:id="rId2"/>
    <p:sldId id="283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7" r:id="rId15"/>
    <p:sldId id="438" r:id="rId16"/>
    <p:sldId id="439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64" r:id="rId27"/>
    <p:sldId id="461" r:id="rId28"/>
    <p:sldId id="462" r:id="rId29"/>
    <p:sldId id="463" r:id="rId30"/>
    <p:sldId id="450" r:id="rId31"/>
    <p:sldId id="457" r:id="rId32"/>
    <p:sldId id="451" r:id="rId33"/>
    <p:sldId id="452" r:id="rId34"/>
    <p:sldId id="453" r:id="rId35"/>
    <p:sldId id="454" r:id="rId36"/>
    <p:sldId id="455" r:id="rId37"/>
    <p:sldId id="456" r:id="rId38"/>
    <p:sldId id="400" r:id="rId39"/>
    <p:sldId id="406" r:id="rId40"/>
    <p:sldId id="474" r:id="rId41"/>
    <p:sldId id="466" r:id="rId42"/>
    <p:sldId id="476" r:id="rId43"/>
    <p:sldId id="477" r:id="rId44"/>
    <p:sldId id="478" r:id="rId45"/>
    <p:sldId id="479" r:id="rId46"/>
    <p:sldId id="481" r:id="rId47"/>
    <p:sldId id="482" r:id="rId48"/>
    <p:sldId id="483" r:id="rId49"/>
    <p:sldId id="484" r:id="rId50"/>
    <p:sldId id="485" r:id="rId5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29.10.2015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FC7D79-8530-4CC7-A21A-F1F62A2FEFB4}" type="slidenum">
              <a:rPr lang="en-GB" smtClean="0"/>
              <a:pPr eaLnBrk="1" hangingPunct="1"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8F3321-7D4B-4059-96B8-914BEA1FBFD4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BC7342-BBD4-4AA4-92EF-8B156C1A3378}" type="slidenum">
              <a:rPr lang="en-GB" smtClean="0"/>
              <a:pPr eaLnBrk="1" hangingPunct="1"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91AE01-26FE-4CCA-8749-4724325CB324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65F88E-1B66-4ADA-B1E4-B560EC3BC5C7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B8C3D3-6C69-4FBA-9C76-41E4F26F22FB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CB289E-3B41-48A0-8A86-133835647514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077E06-55D3-4C79-B816-2460980FFD3F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DAFD33-7DD3-4117-B56C-46FCB6DB554E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DDA669-D619-4F7D-8188-BC7E0D32C9DB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7928CF-D895-4B4C-8338-6C6D31B42977}" type="slidenum">
              <a:rPr lang="en-US" sz="1400">
                <a:solidFill>
                  <a:schemeClr val="tx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4408"/>
            <a:ext cx="8229600" cy="68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76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21C2-522A-460D-A40A-C49B0ED3A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582081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İŞ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 S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İSTEMLERİ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061325" cy="451167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Kullanıcı-Tek Görev İşletim Sistemleri</a:t>
            </a:r>
          </a:p>
          <a:p>
            <a:pPr lvl="1" eaLnBrk="1" hangingPunct="1"/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işletim türünü kullanan bilgisayar sistemi, tek bir kullanıcının her defasında tek bir işlemi gerçekleştirmesini olanaklı kılar.</a:t>
            </a:r>
          </a:p>
          <a:p>
            <a:pPr lvl="1" eaLnBrk="1" hangingPunct="1"/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Diğer işletim sistemi türlerine göre daha az karmaşık işlemlerin yapılmasında kullanılan bilgisayarları kontrol eder.</a:t>
            </a:r>
          </a:p>
          <a:p>
            <a:pPr lvl="1" eaLnBrk="1" hangingPunct="1"/>
            <a:r>
              <a:rPr lang="tr-TR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 (Disk Operating System) </a:t>
            </a:r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işletim sistemi bu tür işletim sistemlerine örnek olarak verilebilir.</a:t>
            </a:r>
          </a:p>
          <a:p>
            <a:pPr lvl="1" eaLnBrk="1" hangingPunct="1"/>
            <a:endParaRPr lang="tr-TR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54740"/>
          <a:stretch/>
        </p:blipFill>
        <p:spPr bwMode="auto">
          <a:xfrm>
            <a:off x="1644841" y="4345354"/>
            <a:ext cx="5591455" cy="153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061325" cy="451167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Tek Kullanıcı-Çoklu Görev İşletim Sistemleri</a:t>
            </a:r>
          </a:p>
          <a:p>
            <a:pPr lvl="1" eaLnBrk="1" hangingPunct="1"/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yaygın kullanılan işletim sistemi türüdür. Kişisel masaüstü veya dizüstü bilgisayarlarda bu tür işletim sistemi kullanılır.</a:t>
            </a:r>
          </a:p>
          <a:p>
            <a:pPr lvl="1" eaLnBrk="1" hangingPunct="1"/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Kullanıcılar aynı anda birden fazla programı ve işlemi gerçekleştirebilir.</a:t>
            </a:r>
          </a:p>
          <a:p>
            <a:pPr lvl="1" eaLnBrk="1" hangingPunct="1"/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Örneğin kelime işlemci programla bir rapor yazarken, aynı sırada İnternette bir veriyi tarayabilir veya sunum programı ile bir sunu hazırlanabilir.</a:t>
            </a:r>
          </a:p>
          <a:p>
            <a:pPr lvl="1"/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XP, Vista, 7</a:t>
            </a: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işletim sistem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örnek olarak verilebilir.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061325" cy="4511675"/>
          </a:xfrm>
        </p:spPr>
        <p:txBody>
          <a:bodyPr>
            <a:noAutofit/>
          </a:bodyPr>
          <a:lstStyle/>
          <a:p>
            <a:pPr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Çoklu Kullanıcı İşletim Sistemleri</a:t>
            </a:r>
          </a:p>
          <a:p>
            <a:pPr lvl="1" eaLnBrk="1" hangingPunct="1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Farklı birçok kullanıcının, bilgisayar kaynaklarından aynı anda ve kesintisiz yararlanmasını sağlayan işletim sistemi türüdür.</a:t>
            </a:r>
          </a:p>
          <a:p>
            <a:pPr lvl="1" eaLnBrk="1" hangingPunct="1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Çoklu kullanıcı işletim sistemi, farklı kullanıcı taleplerini kontrol eder, sıraya koyar ve farklı işlemlerin dengeli bir şekilde yapılabilmesi için sistem kaynaklarını yönetir.</a:t>
            </a:r>
          </a:p>
          <a:p>
            <a:pPr lvl="1"/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Unix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işletim sistemi çoklu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kullanıcı işletim sistemlerine örnek olarak verilebilir.</a:t>
            </a:r>
          </a:p>
          <a:p>
            <a:pPr lvl="1" eaLnBrk="1" hangingPunct="1"/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pic>
        <p:nvPicPr>
          <p:cNvPr id="6" name="Picture 4" descr="vgp_multiu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679" y="4797152"/>
            <a:ext cx="1834217" cy="15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63216"/>
            <a:ext cx="8229600" cy="42980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Özetlemek gerekirse işletim sistemi, yazılım ile donanım ve kullanıcı arasındaki etkileşimi sağlayan bir ara yazılımdır.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İşletim sisteminin amacı kullanıcılara programlarını çalıştırabilecekleri bir ortam yaratmaktır.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63962"/>
              </p:ext>
            </p:extLst>
          </p:nvPr>
        </p:nvGraphicFramePr>
        <p:xfrm>
          <a:off x="1547664" y="1412875"/>
          <a:ext cx="5790778" cy="461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RFFlow" r:id="rId3" imgW="3960895" imgH="3167030" progId="RFFlow4">
                  <p:embed/>
                </p:oleObj>
              </mc:Choice>
              <mc:Fallback>
                <p:oleObj name="RFFlow" r:id="rId3" imgW="3960895" imgH="3167030" progId="RFFlow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412875"/>
                        <a:ext cx="5790778" cy="4614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İşlevleri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400" b="1" dirty="0" smtClean="0"/>
              <a:t>Program </a:t>
            </a:r>
            <a:r>
              <a:rPr lang="tr-TR" sz="2400" b="1" dirty="0"/>
              <a:t>Çalıştırma: </a:t>
            </a:r>
            <a:r>
              <a:rPr lang="tr-TR" sz="2400" dirty="0"/>
              <a:t>İşletim Sistemi herhangi bir programı belleğe yükleyebilir ve çalıştırabilir. Programın çalışması, ancak normal sonlanma veya hata oluşması durumunda kesilebilir.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Giriş/Çıkış İşlemleri: </a:t>
            </a:r>
            <a:r>
              <a:rPr lang="tr-TR" sz="2400" dirty="0"/>
              <a:t>Çevresel donanımların kullanılmasını içerir.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Dosya İşlemleri: </a:t>
            </a:r>
            <a:r>
              <a:rPr lang="tr-TR" sz="2400" dirty="0"/>
              <a:t>Dosya oluşturma, yazma, silme işlemlerini içerir.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İletişim: </a:t>
            </a:r>
            <a:r>
              <a:rPr lang="tr-TR" sz="2400" dirty="0"/>
              <a:t>Bir görevin diğer bir görev ile bilgi alışverişinde bulunması.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Koruma: </a:t>
            </a:r>
            <a:r>
              <a:rPr lang="tr-TR" sz="2400" dirty="0"/>
              <a:t>Tüm sistem kaynaklarına erişimin denetimini sağlar.</a:t>
            </a:r>
          </a:p>
          <a:p>
            <a:pPr>
              <a:spcAft>
                <a:spcPts val="600"/>
              </a:spcAft>
            </a:pPr>
            <a:endParaRPr lang="tr-T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400" b="1" dirty="0" smtClean="0"/>
              <a:t>Hata </a:t>
            </a:r>
            <a:r>
              <a:rPr lang="tr-TR" sz="2400" b="1" dirty="0"/>
              <a:t>Bulma: </a:t>
            </a:r>
            <a:r>
              <a:rPr lang="tr-TR" sz="2400" dirty="0"/>
              <a:t>İşletim sistemi, bilgisayar kaynaklarında (bellek, merkezi işlem birimi, disk, programlar, dosyalar, giriş/çıkış aygıtları) oluşan hataları bulur, analiz eder ve mümkünse bu hataları önler.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Kaynakların Paylaşımı: </a:t>
            </a:r>
            <a:r>
              <a:rPr lang="tr-TR" sz="2400" dirty="0"/>
              <a:t>Aynı anda birden fazla program çalıştırılırsa, sistemin kaynakları bu programlar arasında paylaştırılır. Her bir kaynağın yönetimi için çeşitli yöntemler kullanılır.</a:t>
            </a:r>
          </a:p>
          <a:p>
            <a:pPr>
              <a:spcAft>
                <a:spcPts val="600"/>
              </a:spcAft>
            </a:pPr>
            <a:r>
              <a:rPr lang="tr-TR" sz="2400" b="1" dirty="0"/>
              <a:t>İstatistiksel Verinin Hesaplanması: </a:t>
            </a:r>
            <a:r>
              <a:rPr lang="tr-TR" sz="2400" dirty="0"/>
              <a:t>Bu tür bilgiler, hangi kullanıcıların hangi kaynakları, ne kadar kullanacağını, sistemde oluşan hata türlerini, kaynakların kullanım oranlarını içerir.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İşlevleri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27162"/>
            <a:ext cx="68865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20880" cy="4536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İşlem Yönetimi  (Process Management)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1500"/>
              </a:spcAft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Verilen işlemlerin belirli bir sırada ve zamanda uygulanmasını sağlar.</a:t>
            </a:r>
          </a:p>
          <a:p>
            <a:pPr>
              <a:spcAft>
                <a:spcPts val="1500"/>
              </a:spcAft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Bellek Yönetimi (Memory Management)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1500"/>
              </a:spcAft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Bellekle ilgili denetleme ve organizasyon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yapar. Belleğin dolu ve boş kısımlarını kontrol ederek, işlemler için gerekli belleği ayırır ve işlem bitince bu belleği boşaltır.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587584"/>
            <a:ext cx="7776864" cy="4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Aygıt Yönetimi  (I/O Management)</a:t>
            </a:r>
          </a:p>
          <a:p>
            <a:pPr lvl="1">
              <a:spcAft>
                <a:spcPts val="1500"/>
              </a:spcAft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Bilgisayar ile giriş/çıkış birimleri (yazıcı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, fare, tarayıcı gibi) arasındaki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veri alışverişini denetler. </a:t>
            </a:r>
          </a:p>
          <a:p>
            <a:pPr>
              <a:spcAft>
                <a:spcPts val="1500"/>
              </a:spcAft>
              <a:defRPr/>
            </a:pP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Dosya Yönetimi (File Management)</a:t>
            </a:r>
          </a:p>
          <a:p>
            <a:pPr lvl="1">
              <a:spcAft>
                <a:spcPts val="1500"/>
              </a:spcAft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Verilerin saklandığı dosyalarla ilgili çalışmayı yönetir. Dosya erişimi, bilgi yazma ve okuma gibi işlemleri düzenler.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İşletim sisteminin ne olduğunu tanımlamak.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İşletim sistemi türlerini açıklamak.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İşletim sistemlerinin temel bileşenlerini öğrenmek.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400"/>
            <a:ext cx="8505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48020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Microsoft Windows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Microsoft’un 2009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yılında piyasaya sürdüğü en son işletim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sistemidir.</a:t>
            </a:r>
          </a:p>
          <a:p>
            <a:pPr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kişisel bilgisayarlar, masaüstü, dizüstü, netbooklar, Tablet PC ve media center bilgisayarlarda kullanılmak için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üretilen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işletim sistemidir. 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Windows 7 kolay, hızlı ve dikkat çekici bir işletim sistemidir. Sıçrama listeleri ve geliştirilmiş görev çubuğu önizlemeleri gibi dosya bulma ve günlük görevleri daha hızlı yapmanıza yardımcı olur.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64-bit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desteğiyle, güçlü kişisel bilgisayarlardan tam olarak yararlanmamızı sağlar.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in7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0688"/>
            <a:ext cx="2647679" cy="4320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771800" y="5805264"/>
            <a:ext cx="5483133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7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Windows7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048672" cy="45365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552" y="1340767"/>
            <a:ext cx="7920732" cy="4608513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Masaüstü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çalışma masası gibidir. Buraya sık kullanılan dosyaları ve programların kısayollarını yerleştirebilir.</a:t>
            </a:r>
          </a:p>
          <a:p>
            <a:pPr eaLnBrk="1" hangingPunct="1"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9594"/>
            <a:ext cx="5760640" cy="36016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679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Görev çubuğu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ekranın alt kısmında bulunan uzun yatay çubuktur. 3 ana bölümden oluşur: </a:t>
            </a:r>
          </a:p>
          <a:p>
            <a:pPr lvl="1"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başlat düğmesi</a:t>
            </a:r>
          </a:p>
          <a:p>
            <a:pPr lvl="1"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hangi program ve dosyaların açık olduğunu gösteren orta bölüm</a:t>
            </a:r>
          </a:p>
          <a:p>
            <a:pPr lvl="1"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saat, pil durumu, vs. gibi bilgilerin bulunduğu bildirim alanı</a:t>
            </a:r>
          </a:p>
          <a:p>
            <a:pPr eaLnBrk="1" hangingPunct="1"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575285" cy="27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67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Bilgisayarınızda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programı, dosyayı veya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klasörü açtığınızda ekranda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pencere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adı verilen bir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kutu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çerçeve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yer alır. </a:t>
            </a:r>
          </a:p>
          <a:p>
            <a:pPr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Her pencerenin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içeriği farklı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olmasına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rağmen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pencerelerdeki birçok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öğe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ortaktır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29327" y="3068960"/>
            <a:ext cx="7459097" cy="26673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107503" y="1299552"/>
            <a:ext cx="9023335" cy="4937760"/>
          </a:xfrm>
        </p:spPr>
        <p:txBody>
          <a:bodyPr/>
          <a:lstStyle/>
          <a:p>
            <a:pPr>
              <a:defRPr/>
            </a:pPr>
            <a:r>
              <a:rPr lang="tr-TR" sz="2400" dirty="0" smtClean="0"/>
              <a:t>Klasörler, dosyaların gruplandığı öğelerdir. Klasörler içinde binlerce dosya ve alt klasör bulunabilir. Klasörler </a:t>
            </a:r>
            <a:r>
              <a:rPr lang="tr-TR" sz="2400" dirty="0"/>
              <a:t>pencerelerde açılır. Bu pencerelerde:  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1.ileri geri düğmeleri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2.adres çubuğu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3.arama kutusu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4.araç çubuğu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5.sütun başlıkları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6.gezinti bölmesi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7.dosya listesi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8.liste detayları</a:t>
            </a:r>
          </a:p>
          <a:p>
            <a:pPr marL="549275" lvl="2" indent="0">
              <a:buFont typeface="Brush Script MT" pitchFamily="66" charset="0"/>
              <a:buNone/>
            </a:pPr>
            <a:r>
              <a:rPr lang="tr-TR" dirty="0"/>
              <a:t>9.ayrıntılar bölmesi</a:t>
            </a:r>
          </a:p>
          <a:p>
            <a:pPr>
              <a:defRPr/>
            </a:pPr>
            <a:endParaRPr lang="tr-TR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84068"/>
            <a:ext cx="5677058" cy="46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Dosya ve klasörlerin görünüm şekillerini değişmek için bulunduğunuz pencerede görünüm ayarları kullanılabilir.</a:t>
            </a:r>
            <a:endParaRPr lang="tr-T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0863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Bir dosyayı USB belleğe hızlıca kopyalamak için dosya üzerine fare ile sağ tıklayıp </a:t>
            </a:r>
            <a:r>
              <a:rPr lang="tr-TR" sz="2400" b="1" dirty="0" smtClean="0"/>
              <a:t>Gönder (Send to) </a:t>
            </a:r>
            <a:r>
              <a:rPr lang="tr-TR" sz="2400" dirty="0" smtClean="0"/>
              <a:t>seçeneğinden USB bellek seçilmelidir.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96" y="2540900"/>
            <a:ext cx="4663885" cy="367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200" dirty="0" smtClean="0"/>
              <a:t>Birden fazla dosyayı sıkıştırmak</a:t>
            </a:r>
            <a:r>
              <a:rPr lang="tr-TR" sz="2200" dirty="0"/>
              <a:t> </a:t>
            </a:r>
            <a:r>
              <a:rPr lang="tr-TR" sz="2200" dirty="0" smtClean="0"/>
              <a:t>için</a:t>
            </a:r>
            <a:r>
              <a:rPr lang="tr-TR" sz="2200" dirty="0" smtClean="0">
                <a:solidFill>
                  <a:schemeClr val="tx1"/>
                </a:solidFill>
              </a:rPr>
              <a:t> dosyaları seçip fare ile sağ tıklamak ve </a:t>
            </a:r>
            <a:r>
              <a:rPr lang="tr-TR" sz="2200" b="1" dirty="0" smtClean="0">
                <a:solidFill>
                  <a:schemeClr val="tx1"/>
                </a:solidFill>
              </a:rPr>
              <a:t>Gönder (Send to)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/>
              <a:t>seçeneğinden </a:t>
            </a:r>
            <a:r>
              <a:rPr lang="tr-TR" sz="2200" b="1" dirty="0" smtClean="0"/>
              <a:t>Sıkıştırılmış </a:t>
            </a:r>
            <a:r>
              <a:rPr lang="tr-TR" sz="2200" b="1" dirty="0"/>
              <a:t>klasör </a:t>
            </a:r>
            <a:r>
              <a:rPr lang="tr-TR" sz="2200" dirty="0" smtClean="0"/>
              <a:t>(Compressed </a:t>
            </a:r>
            <a:r>
              <a:rPr lang="tr-TR" sz="2200" dirty="0" smtClean="0">
                <a:solidFill>
                  <a:schemeClr val="tx1"/>
                </a:solidFill>
              </a:rPr>
              <a:t>(zipped) folder) seçilmelidir.</a:t>
            </a:r>
          </a:p>
          <a:p>
            <a:pPr marL="709613" lvl="1" indent="-342900">
              <a:buFont typeface="+mj-lt"/>
              <a:buAutoNum type="arabicPeriod"/>
              <a:defRPr/>
            </a:pP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49" y="2467410"/>
            <a:ext cx="5176124" cy="369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864" y="1291208"/>
            <a:ext cx="8229600" cy="184976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(Operating System-OS), bilgisayar kullanıcısı ile bilgisayarı oluşturan donanım arasındaki iletişimi sağlayan ve uygulama programlarını çalıştırmaktan sorumlu olan sistem yazılımıdır.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646387"/>
            <a:ext cx="39814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67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pencereler arası geçiş yapmak oldukça kolaydır.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Görev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çubuğundaki pencere simgesinin üzerine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fareyi getirdiğinizde,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pencerenin küçük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hali ekranda görülür. 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Üzerine fare ile tıklanırsa pencere ekrana gelecektir.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5" y="3033866"/>
            <a:ext cx="7826693" cy="305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26968" cy="4937760"/>
          </a:xfrm>
        </p:spPr>
        <p:txBody>
          <a:bodyPr/>
          <a:lstStyle/>
          <a:p>
            <a:pPr>
              <a:defRPr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tr-TR" sz="2400" dirty="0" smtClean="0"/>
              <a:t>Görev çubuğunda sabitlenmiş programların üzerine sağ tıklandığında, o programla açılmış son dosyaların listesine ulaşılabilir.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Bu sayede en son çalışılan dosyalara daha hızlı erişmek mümkündür.</a:t>
            </a:r>
            <a:endParaRPr lang="tr-TR" sz="2400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89111" cy="475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2-Windows 7’y</a:t>
            </a:r>
            <a:r>
              <a:rPr lang="en-US" b="1" dirty="0" smtClean="0"/>
              <a:t>i </a:t>
            </a:r>
            <a:r>
              <a:rPr lang="tr-TR" b="1" dirty="0" smtClean="0"/>
              <a:t>Kişiselleştirmek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04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Windows 7’de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pencereleri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boyutlandırmak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değişik seçenekler vardır. 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pencereyi ekranın üst tarafına sürüklediğiniz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zaman otomatik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olarak tam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ekran, sol kenara sürüklediğiniz zaman ekranın sol yarısını kaplayacak şekilde, sağ kenara sürüklediğinizde ise sağ yarısını kaplayacak şekilde ekrana yerleştirilir.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işlemleri yapmak için klavyedeki kısayollar da kullanılabilir. </a:t>
            </a:r>
          </a:p>
          <a:p>
            <a:pPr lvl="1"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pencereyi tam ekran yapmak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için       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sol tarafa yaslamak için      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sağ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tarafa yaslamak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için     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simge haline getirmek için     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Aktif pencere dışındakileri simge durumuna getşrmek için     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1700" b="1" dirty="0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5275268" y="4189239"/>
            <a:ext cx="297370" cy="255001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5796136" y="4134390"/>
            <a:ext cx="288032" cy="28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5275046" y="4535719"/>
            <a:ext cx="297370" cy="25500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6200000">
            <a:off x="5795914" y="4516495"/>
            <a:ext cx="288032" cy="28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5275046" y="4898202"/>
            <a:ext cx="297370" cy="255001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5400000" flipH="1">
            <a:off x="5828882" y="4878978"/>
            <a:ext cx="288032" cy="28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5527453" y="5262231"/>
            <a:ext cx="297370" cy="255001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 flipH="1" flipV="1">
            <a:off x="6021914" y="5231132"/>
            <a:ext cx="288032" cy="28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7428570" y="5601506"/>
            <a:ext cx="297370" cy="2550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76456" cy="48965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irde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fazla programla çalışmaya başladığınız zaman ekranınızda da çok sayıda pencere ola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cakt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ır.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olan 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pencereler arasında geçiş yapmak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için görev çubuğundaki pencere simgelerinini kullanabileceğiniz gibi, klavyeden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Alt+Tab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tuşunu veya Windows’un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Aero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Windows+Tab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 özelliğini kullanabilirsiniz.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5" y="3861048"/>
            <a:ext cx="4170002" cy="9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1693"/>
            <a:ext cx="3744665" cy="23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96544"/>
          </a:xfrm>
        </p:spPr>
        <p:txBody>
          <a:bodyPr>
            <a:normAutofit/>
          </a:bodyPr>
          <a:lstStyle/>
          <a:p>
            <a:pPr>
              <a:defRPr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Başlat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düğmesi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genelde ekranın sol alt köşesinde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tr-TR" sz="2400" b="1" dirty="0" smtClean="0"/>
              <a:t>Başlat </a:t>
            </a:r>
            <a:r>
              <a:rPr lang="tr-TR" sz="2400" b="1" dirty="0"/>
              <a:t>menüsü</a:t>
            </a:r>
            <a:r>
              <a:rPr lang="tr-TR" sz="2400" dirty="0"/>
              <a:t> bilgisayarınızın giriş kapısı gibidir. Bilgisayarınızda bulunan programları başlatabildiğiniz, yardım alabildiğiniz, dosya veya klasör araması yapabildiğiniz bir yerdir. </a:t>
            </a:r>
          </a:p>
          <a:p>
            <a:pPr marL="0" indent="0"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46341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4608512" cy="4665662"/>
          </a:xfrm>
        </p:spPr>
        <p:txBody>
          <a:bodyPr/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Başlat düğmesine tıkladığınızda başlat menüsü açılacaktır.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menü en sık kullanılan programları otomatik olarak listeleyecektir.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31480" cy="507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136904" cy="466566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Başlat menüsüne istediğiniz bir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programı sabitlemek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 mümkündür. Sabitlenen programlar menüde her zaman yer alacaktır.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Bunun için açılan listeden sabitlemek istediğiniz programın üzerine sağ tıklayıp, başlangıç menüsüne sabitle (Pin to Start Menu) seçilmelidir.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09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4916183" cy="466566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Windows 7’de herhangi bir programı veya dosyayı aramak, başlat menüsündeki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arama kutusu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sayesinde çok kolay ve hızlı yapılabilmektedir.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Arama sonuçları başlat menüsünde görüntülenmektedir.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35" y="1268760"/>
            <a:ext cx="3508753" cy="499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99552"/>
            <a:ext cx="8686801" cy="1379652"/>
          </a:xfrm>
        </p:spPr>
        <p:txBody>
          <a:bodyPr/>
          <a:lstStyle/>
          <a:p>
            <a:pPr eaLnBrk="1" hangingPunct="1"/>
            <a:r>
              <a:rPr lang="tr-TR" sz="2400" dirty="0" smtClean="0"/>
              <a:t>Windows 7’de masaüstü resmini değiştirmek veya ekran koruyucu ayarları yapmak için, masaüstünde boş bir alanda farenin sağ  tuşuna basıp ve </a:t>
            </a:r>
            <a:r>
              <a:rPr lang="tr-TR" sz="2400" b="1" dirty="0" smtClean="0"/>
              <a:t>Personalize</a:t>
            </a:r>
            <a:r>
              <a:rPr lang="en-US" sz="2400" b="1" dirty="0" smtClean="0"/>
              <a:t> </a:t>
            </a:r>
            <a:r>
              <a:rPr lang="tr-TR" sz="2400" b="1" dirty="0" smtClean="0"/>
              <a:t>(Kişiselleştir)</a:t>
            </a:r>
            <a:r>
              <a:rPr lang="tr-TR" sz="2400" dirty="0" smtClean="0"/>
              <a:t> seçeneği seçilmelidir.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2-Windows 7’y</a:t>
            </a:r>
            <a:r>
              <a:rPr lang="en-US" b="1" dirty="0" smtClean="0"/>
              <a:t>i </a:t>
            </a:r>
            <a:r>
              <a:rPr lang="tr-TR" b="1" dirty="0" smtClean="0"/>
              <a:t>Kişiselleştirmek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9204"/>
            <a:ext cx="5204563" cy="36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91870" y="5424341"/>
            <a:ext cx="1136114" cy="923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63688" y="4797152"/>
            <a:ext cx="1536984" cy="10887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6012160" y="5373216"/>
            <a:ext cx="1136114" cy="923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80218" y="4797152"/>
            <a:ext cx="73649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7544" y="4353604"/>
            <a:ext cx="1584176" cy="13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Masaüstü Resmi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380312" y="3933056"/>
            <a:ext cx="1584176" cy="13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Ekran koruyucu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Windows araçlarını (gadgets) kullanmak</a:t>
            </a:r>
            <a:r>
              <a:rPr lang="tr-TR" sz="2400" dirty="0"/>
              <a:t> </a:t>
            </a:r>
            <a:r>
              <a:rPr lang="tr-TR" sz="2400" dirty="0" smtClean="0"/>
              <a:t>için masaüstünde fare ile sağ tıklayıp </a:t>
            </a:r>
            <a:r>
              <a:rPr lang="tr-TR" sz="2400" b="1" dirty="0" smtClean="0"/>
              <a:t>Araçlar (Gadgets)</a:t>
            </a:r>
            <a:r>
              <a:rPr lang="tr-TR" sz="2400" dirty="0" smtClean="0"/>
              <a:t> seçilmelidir.</a:t>
            </a:r>
          </a:p>
          <a:p>
            <a:pPr>
              <a:defRPr/>
            </a:pPr>
            <a:r>
              <a:rPr lang="tr-TR" sz="2400" dirty="0" smtClean="0"/>
              <a:t>Ekranda görüntülemek istenilen aracın üzerine fare ile çift tıklanmalıdır.</a:t>
            </a:r>
            <a:endParaRPr lang="tr-TR" sz="2400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91" y="2924944"/>
            <a:ext cx="5484097" cy="3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2-Windows 7’y</a:t>
            </a:r>
            <a:r>
              <a:rPr lang="en-US" b="1" dirty="0" smtClean="0"/>
              <a:t>i </a:t>
            </a:r>
            <a:r>
              <a:rPr lang="tr-TR" b="1" dirty="0" smtClean="0"/>
              <a:t>Kişiselleştirmek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864" y="1291208"/>
            <a:ext cx="8229600" cy="5090120"/>
          </a:xfrm>
        </p:spPr>
        <p:txBody>
          <a:bodyPr>
            <a:normAutofit/>
          </a:bodyPr>
          <a:lstStyle/>
          <a:p>
            <a:r>
              <a:rPr lang="tr-TR" sz="2400" dirty="0"/>
              <a:t>İşletim sistem</a:t>
            </a:r>
            <a:r>
              <a:rPr lang="en-US" sz="2400" dirty="0" err="1"/>
              <a:t>ler</a:t>
            </a:r>
            <a:r>
              <a:rPr lang="tr-TR" sz="2400" dirty="0"/>
              <a:t>ine verilebilecek en önemli örnekler: </a:t>
            </a:r>
            <a:r>
              <a:rPr lang="tr-TR" sz="2400" b="1" dirty="0"/>
              <a:t>Microsoft</a:t>
            </a:r>
            <a:r>
              <a:rPr lang="tr-TR" sz="2400" dirty="0"/>
              <a:t>, </a:t>
            </a:r>
            <a:r>
              <a:rPr lang="tr-TR" sz="2400" b="1" dirty="0"/>
              <a:t>Linux </a:t>
            </a:r>
            <a:r>
              <a:rPr lang="tr-TR" sz="2400" dirty="0"/>
              <a:t>ve </a:t>
            </a:r>
            <a:r>
              <a:rPr lang="tr-TR" sz="2400" b="1" dirty="0"/>
              <a:t>Macintosh </a:t>
            </a:r>
            <a:r>
              <a:rPr lang="tr-TR" sz="2400" dirty="0"/>
              <a:t>grubunun geliştirdiği yazılımlardır.</a:t>
            </a:r>
          </a:p>
          <a:p>
            <a:r>
              <a:rPr lang="tr-TR" sz="2400" dirty="0"/>
              <a:t>Günümüzde, Microsoft grubunun </a:t>
            </a:r>
            <a:r>
              <a:rPr lang="tr-TR" sz="2400" b="1" dirty="0"/>
              <a:t>Windows </a:t>
            </a:r>
            <a:r>
              <a:rPr lang="tr-TR" sz="2400" dirty="0"/>
              <a:t>işletim sistemi dünyada en çok kullanılan işletim sistemidir. Windows 7 ve 8 bu gruba örnek olarak verilebilir.</a:t>
            </a:r>
          </a:p>
          <a:p>
            <a:r>
              <a:rPr lang="tr-TR" sz="2400" dirty="0"/>
              <a:t>Linux grubun</a:t>
            </a:r>
            <a:r>
              <a:rPr lang="en-US" sz="2400" dirty="0"/>
              <a:t>a</a:t>
            </a:r>
            <a:r>
              <a:rPr lang="tr-TR" sz="2400" dirty="0"/>
              <a:t> </a:t>
            </a:r>
            <a:r>
              <a:rPr lang="tr-TR" sz="2400" b="1" dirty="0"/>
              <a:t>Ubuntu </a:t>
            </a:r>
            <a:r>
              <a:rPr lang="tr-TR" sz="2400" dirty="0"/>
              <a:t>ve </a:t>
            </a:r>
            <a:r>
              <a:rPr lang="tr-TR" sz="2400" b="1" dirty="0"/>
              <a:t>Pardus</a:t>
            </a:r>
            <a:r>
              <a:rPr lang="tr-TR" sz="2400" dirty="0"/>
              <a:t>, Macintosh grubunun ise </a:t>
            </a:r>
            <a:r>
              <a:rPr lang="tr-TR" sz="2400" b="1" dirty="0"/>
              <a:t>MAC OS </a:t>
            </a:r>
            <a:r>
              <a:rPr lang="en-US" sz="2400" b="1" dirty="0"/>
              <a:t>X </a:t>
            </a:r>
            <a:r>
              <a:rPr lang="tr-TR" sz="2400" dirty="0"/>
              <a:t>örnek olarak verilebilir.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04229"/>
            <a:ext cx="17811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8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Ekim 2012’de resmi olarak piyasaya çıkmıştır.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sürüm, Windows 7 üzerine yapılan yeniliklerin olduğu ve özellikle dokunmatik ekranlar için geliştirilmiş bir sürümdür.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8.1,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Haziran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2013'de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tanıtılmıştır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Windows 8.1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 Explorer 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gelmiştir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en-US" dirty="0"/>
              <a:t>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9" y="1628800"/>
            <a:ext cx="7344455" cy="41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771800" y="5805264"/>
            <a:ext cx="5483133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8.1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8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10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Temmuz 2015’de resmi olarak piyasaya çıkmıştır.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Microsoft’un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dijital assistan uygulaması Cortana, Windows 10 ile artık bilgisayarlar ve tabletlerde de kullanılabilecek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10, tek bir işletim sistemiyle tüm cihazlarda yerini almak istiyor ve bu nedenle Windows Phone ve Windows RT mobil işletimlerinin yerini de Windows 10’un mobil sürümü alıyor.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Windows 10 ile birlikte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 Spartan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adıyla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tarayıcısı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kullanılmaya başlandı.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Sürümleri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extremetech.com/wp-content/uploads/2014/10/windows-10-technical-preview-start-menu-live-tiles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55897" cy="42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işletim sistemi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Finlandiyalı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öğrencisi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Linus Torvalds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işletim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sistemlerinden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birisi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UNIX'ten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esinlenerek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geliştirilmeye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başlanmıştır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Linux, 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kaynak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kodlu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özgür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ücretsiz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işletim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çekirdeğidir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desteğine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Linux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çekirdeği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netbook,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sunucu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istasyonu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akıllı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masaüstü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platformda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çalışabilmektedir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birçok Linux sürümü bulunmaktadır. Bunların en çok kullanılanları Ubuntu, Pardus, Fedora, Mandriva ve Redhat işletim sistemleridir.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İşletim Sistemi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Linux Ubuntu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ubuntu8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0796"/>
            <a:ext cx="7620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ubuntu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8980"/>
            <a:ext cx="1924050" cy="5238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Linux Pardus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upload.wikimedia.org/wikipedia/commons/thumb/d/dc/Pardus_Linux_2011.2.png/640px-Pardus_Linux_2011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1" y="1556792"/>
            <a:ext cx="70279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servis.com/wp-content/uploads/2012/05/pardu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816592" cy="9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Macintosh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İşletim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firması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ilk olarak 1984 yılında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işletim sistemidir.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ailesinde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7, 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X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bulunmaktadır.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2013'te MAC OS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sürümü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Mavericks (10.9)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sürülmüş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sürümlerin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kullanıcılara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ücretsiz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sunulmuştur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OS, UNIX türevi açık kaynak kodlu bir işletim sistemidir. Yasal olarak sadece Apple marka bilgisayarlar ile uyumludur.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Grafik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açısından çok ayrıcalıklı olduğundan genellikle yayıncılık alanında ilgi görür.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yılı itibariyle MAC OS X Yosemite adlı yeni bir sürümü çıkmıştır.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544834" y="1268760"/>
            <a:ext cx="8275638" cy="4896544"/>
          </a:xfrm>
        </p:spPr>
        <p:txBody>
          <a:bodyPr>
            <a:normAutofit/>
          </a:bodyPr>
          <a:lstStyle/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İşletim sistemi:</a:t>
            </a:r>
          </a:p>
          <a:p>
            <a:pPr lvl="1" eaLnBrk="1" hangingPunct="1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Kullanıcıların girdiği tüm bilgileri bilgisayarın ve kullanılan yazılımların anlayacağı şekilde yorumlayarak beklenen sonuçları üretmesini sağlar.</a:t>
            </a:r>
          </a:p>
          <a:p>
            <a:pPr lvl="1" eaLnBrk="1" hangingPunct="1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Bunları yapabilmek için sistem kaynaklarını denetler, değerlendirir ve hatasız işlemesini sağlar.</a:t>
            </a:r>
          </a:p>
          <a:p>
            <a:pPr lvl="1" eaLnBrk="1" hangingPunct="1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Başka bir deyişle, bilgisayar sistemini oluşturan tüm donanım ve yazılım kaynakları arasındaki iletişimi düzenler.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eknosafari.com/wp-content/uploads/2014/07/osx_yosemite-finder-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2" y="1418010"/>
            <a:ext cx="7400419" cy="463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5638" cy="5213350"/>
          </a:xfrm>
        </p:spPr>
        <p:txBody>
          <a:bodyPr>
            <a:normAutofit/>
          </a:bodyPr>
          <a:lstStyle/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 sistemleri günlük yaşamın her alanında kullanılır.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Örneğin bankamatikler,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mikrodalga fırın, çamaşır makinesi gibi ev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aletleri, masaüstü ve dizüstü bilgisayarlar sıkça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yararlandığımız bilgisayar sistemleridir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Ancak tüm bu sistemlerde işletim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sistemi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bulunmaz.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15131" y="1268760"/>
            <a:ext cx="8061325" cy="5214937"/>
          </a:xfrm>
        </p:spPr>
        <p:txBody>
          <a:bodyPr>
            <a:normAutofit/>
          </a:bodyPr>
          <a:lstStyle/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Örneğin mikrodalga fırındaki bilgisayar sistemi işletim sistemine gerek duymadan çalışabilir. Çünkü yapacağı görevler sınırlıdır ve karmaşık değildir. Başka bir deyişle, girdiler ve çıktılar belirlidir.</a:t>
            </a:r>
          </a:p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Ancak daha karmaşık ve üst düzey işlemleri yapmak üzere kullanılan bilgisayar sistemleri işletim sistemi olmadan çalışamazlar. Örneğin tüm masaüstü bilgisayarlarda işletim sistemi bulunur.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43123" y="1340768"/>
            <a:ext cx="8061325" cy="4511675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Kontrol ettikleri bilgisayar türlerine ve destekledikleri uygulama türlerine göre işletim sistemleri genel olarak dört gruba ayrılır:</a:t>
            </a:r>
          </a:p>
          <a:p>
            <a:pPr lvl="2"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Gerçek zamanlı işletim sistemleri</a:t>
            </a:r>
          </a:p>
          <a:p>
            <a:pPr lvl="2"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kullanıcı-tek görev işletim sistemi</a:t>
            </a:r>
          </a:p>
          <a:p>
            <a:pPr lvl="2"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kullanıcı-çoklu görev işletim sistemi</a:t>
            </a:r>
          </a:p>
          <a:p>
            <a:pPr lvl="2"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Çoklu kullanıcı işletim sistemleri</a:t>
            </a:r>
          </a:p>
        </p:txBody>
      </p:sp>
      <p:pic>
        <p:nvPicPr>
          <p:cNvPr id="11268" name="Picture 4" descr="konu04-2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1939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 Türleri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09836"/>
            <a:ext cx="8061325" cy="5143500"/>
          </a:xfrm>
        </p:spPr>
        <p:txBody>
          <a:bodyPr>
            <a:noAutofit/>
          </a:bodyPr>
          <a:lstStyle/>
          <a:p>
            <a:pPr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Gerçek Zamanlı İşletim Sistemleri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işletim sistemi türü, genel olarak endüstride ve büyük işletmelerde bilgisayarları ve bilgisayarlara bağlı sistemleri kontrol etmek amacıyla kullanılır.</a:t>
            </a:r>
          </a:p>
          <a:p>
            <a:pPr lvl="1"/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tür bir işletim sisteminde kullanıcı arayüzü kapasitesi oldukça sınırlıdır. İşlemlerin her defasında aynı biçimde ve standartta yapılmasını sağlar. Aksi takdirde hatalı üretim ortaya çıkacaktır.</a:t>
            </a:r>
          </a:p>
          <a:p>
            <a:pPr lvl="1" eaLnBrk="1" hangingPunct="1"/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Ürünlerin veya hizmetlerin aksamadan ve aynı kalitede üretilebilmesini sağlamak amacıyla, farklı ve karmaşık kaynaklar eşgüdümlü olarak yönetilerek bu işlemlerin devamlılığını sağlar.</a:t>
            </a:r>
          </a:p>
          <a:p>
            <a:pPr lvl="1" eaLnBrk="1" hangingPunct="1"/>
            <a:r>
              <a:rPr lang="tr-TR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LynxOS </a:t>
            </a:r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gerçek zamanlı işletim sistemlerine örnek olarak verilebilir.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496FD-592C-4969-B689-0067B0CEA51A}"/>
</file>

<file path=customXml/itemProps2.xml><?xml version="1.0" encoding="utf-8"?>
<ds:datastoreItem xmlns:ds="http://schemas.openxmlformats.org/officeDocument/2006/customXml" ds:itemID="{95D6D91B-AE0D-44F4-8C4D-C419F4F88D54}"/>
</file>

<file path=customXml/itemProps3.xml><?xml version="1.0" encoding="utf-8"?>
<ds:datastoreItem xmlns:ds="http://schemas.openxmlformats.org/officeDocument/2006/customXml" ds:itemID="{1C08F0A2-0A18-493F-9762-8C15AFF5CD96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1298</TotalTime>
  <Words>2231</Words>
  <Application>Microsoft Office PowerPoint</Application>
  <PresentationFormat>On-screen Show (4:3)</PresentationFormat>
  <Paragraphs>359</Paragraphs>
  <Slides>50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Origin</vt:lpstr>
      <vt:lpstr>RFFlow</vt:lpstr>
      <vt:lpstr>İŞLETİM SİSTEMLERİ</vt:lpstr>
      <vt:lpstr>Amaçlarımız</vt:lpstr>
      <vt:lpstr>İşletim Sistemi</vt:lpstr>
      <vt:lpstr>İşletim Sistemi</vt:lpstr>
      <vt:lpstr>İşletim Sistemi</vt:lpstr>
      <vt:lpstr>İşletim Sistemi</vt:lpstr>
      <vt:lpstr>İşletim Sistemi</vt:lpstr>
      <vt:lpstr>İşletim Sistemi Türleri</vt:lpstr>
      <vt:lpstr>İşletim Sistemi Türleri</vt:lpstr>
      <vt:lpstr>İşletim Sistemi Türleri</vt:lpstr>
      <vt:lpstr>İşletim Sistemi Türleri</vt:lpstr>
      <vt:lpstr>İşletim Sistemi Türleri</vt:lpstr>
      <vt:lpstr>İşletim Sistemi</vt:lpstr>
      <vt:lpstr>İşletim Sistemi</vt:lpstr>
      <vt:lpstr>İşletim Sisteminin İşlevleri</vt:lpstr>
      <vt:lpstr>İşletim Sisteminin İşlevleri</vt:lpstr>
      <vt:lpstr>İşletim Sisteminin Görevleri</vt:lpstr>
      <vt:lpstr>İşletim Sisteminin Görevleri</vt:lpstr>
      <vt:lpstr>İşletim Sisteminin Görevleri</vt:lpstr>
      <vt:lpstr>İşletim Sisteminin Görevleri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8</vt:lpstr>
      <vt:lpstr>Windows 8</vt:lpstr>
      <vt:lpstr>Windows 10</vt:lpstr>
      <vt:lpstr>Windows Sürümleri</vt:lpstr>
      <vt:lpstr>Linux İşletim Sistemi</vt:lpstr>
      <vt:lpstr>Linux İşletim Sistemi</vt:lpstr>
      <vt:lpstr>Linux Ubuntu</vt:lpstr>
      <vt:lpstr>Linux Pardus</vt:lpstr>
      <vt:lpstr>Macintosh İşletim Sistemi</vt:lpstr>
      <vt:lpstr>Macintosh İşletim Sistemi</vt:lpstr>
      <vt:lpstr>Macintosh İşletim Sistemi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İşletim Sistemleri</dc:title>
  <dc:creator>Husnu Bayramoglu</dc:creator>
  <cp:lastModifiedBy>Husnu Bayramoglu</cp:lastModifiedBy>
  <cp:revision>151</cp:revision>
  <dcterms:created xsi:type="dcterms:W3CDTF">2010-08-05T14:41:53Z</dcterms:created>
  <dcterms:modified xsi:type="dcterms:W3CDTF">2015-10-29T19:14:26Z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